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5"/>
  </p:notesMasterIdLst>
  <p:handoutMasterIdLst>
    <p:handoutMasterId r:id="rId16"/>
  </p:handoutMasterIdLst>
  <p:sldIdLst>
    <p:sldId id="277" r:id="rId5"/>
    <p:sldId id="291" r:id="rId6"/>
    <p:sldId id="292" r:id="rId7"/>
    <p:sldId id="293" r:id="rId8"/>
    <p:sldId id="295" r:id="rId9"/>
    <p:sldId id="280" r:id="rId10"/>
    <p:sldId id="297" r:id="rId11"/>
    <p:sldId id="296" r:id="rId12"/>
    <p:sldId id="294" r:id="rId13"/>
    <p:sldId id="32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  <p15:guide id="28" orient="horz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F00"/>
    <a:srgbClr val="C8C8C8"/>
    <a:srgbClr val="646469"/>
    <a:srgbClr val="006D8F"/>
    <a:srgbClr val="FFB100"/>
    <a:srgbClr val="595A5D"/>
    <a:srgbClr val="414042"/>
    <a:srgbClr val="DCDCDC"/>
    <a:srgbClr val="4F81BD"/>
    <a:srgbClr val="0C9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1" autoAdjust="0"/>
    <p:restoredTop sz="86138" autoAdjust="0"/>
  </p:normalViewPr>
  <p:slideViewPr>
    <p:cSldViewPr snapToGrid="0" showGuides="1">
      <p:cViewPr varScale="1">
        <p:scale>
          <a:sx n="94" d="100"/>
          <a:sy n="94" d="100"/>
        </p:scale>
        <p:origin x="1243" y="77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  <p:guide orient="horz"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DE7DF-5EEA-3D47-81E5-5D57FBEEB38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F832D-DEEF-7145-817A-C3DBA937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94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4/10/2018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6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Badge at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4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mmit_PPT-Asset_16-9_Cover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8766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51209" y="3488268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pPr lvl="0"/>
            <a:r>
              <a:rPr lang="en-US" dirty="0"/>
              <a:t>Presenter 1 Name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51209" y="3750735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pPr lvl="0"/>
            <a:r>
              <a:rPr lang="en-US" dirty="0"/>
              <a:t>Title / Extra info here, Amazon Web Services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51209" y="4072467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pPr lvl="0"/>
            <a:r>
              <a:rPr lang="en-US" dirty="0"/>
              <a:t>Presenter 2 Name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51209" y="4334934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pPr lvl="0"/>
            <a:r>
              <a:rPr lang="en-US" dirty="0"/>
              <a:t>Title / Extra info here, Amazon Web Services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51209" y="1329273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 lvl="0"/>
            <a:r>
              <a:rPr lang="en-US" dirty="0"/>
              <a:t>SESSION CODE #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1710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3" y="-5843"/>
            <a:ext cx="9222117" cy="5149343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Demo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808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Page - 3 Graph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C8E05-9FBC-AF4D-A4A8-5E863B0A7D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Graphics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68304" y="3541904"/>
            <a:ext cx="2044465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68304" y="3095150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460229" y="3526167"/>
            <a:ext cx="2291091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460596" y="3077450"/>
            <a:ext cx="1596825" cy="426825"/>
          </a:xfr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2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125715" y="3526166"/>
            <a:ext cx="2291091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25715" y="3077449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68304" y="1161405"/>
            <a:ext cx="1919111" cy="19191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460596" y="1151740"/>
            <a:ext cx="1919111" cy="19191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125715" y="1151739"/>
            <a:ext cx="1919111" cy="19191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76150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Page - 6 Graph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39484-2A6C-5B42-9637-11B8E6B780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Graphics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68856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68857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6074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452518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14814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465300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465301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2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127597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27598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3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68856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8" hasCustomPrompt="1"/>
          </p:nvPr>
        </p:nvSpPr>
        <p:spPr>
          <a:xfrm>
            <a:off x="868857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56074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452518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14814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3465300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3465301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5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6127597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2" hasCustomPrompt="1"/>
          </p:nvPr>
        </p:nvSpPr>
        <p:spPr>
          <a:xfrm>
            <a:off x="6127598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342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990F8-9C5F-C345-9F0F-A859370633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Speaker Contact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5416" y="1480508"/>
            <a:ext cx="4038600" cy="2579617"/>
          </a:xfrm>
        </p:spPr>
        <p:txBody>
          <a:bodyPr lIns="0" tIns="0" rIns="0" bIns="0"/>
          <a:lstStyle>
            <a:lvl1pPr>
              <a:defRPr sz="20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Title</a:t>
            </a:r>
          </a:p>
          <a:p>
            <a:r>
              <a:rPr lang="en-US" dirty="0"/>
              <a:t>Extra info</a:t>
            </a:r>
          </a:p>
          <a:p>
            <a:r>
              <a:rPr lang="en-US" dirty="0"/>
              <a:t>Extra info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5416" y="1047749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Speaker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507642" y="1485879"/>
            <a:ext cx="4038600" cy="2579617"/>
          </a:xfrm>
        </p:spPr>
        <p:txBody>
          <a:bodyPr lIns="0" tIns="0" rIns="0" bIns="0"/>
          <a:lstStyle>
            <a:lvl1pPr>
              <a:defRPr sz="20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Title</a:t>
            </a:r>
          </a:p>
          <a:p>
            <a:r>
              <a:rPr lang="en-US" dirty="0"/>
              <a:t>Extra info</a:t>
            </a:r>
          </a:p>
          <a:p>
            <a:r>
              <a:rPr lang="en-US" dirty="0"/>
              <a:t>Extra info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09329" y="1047749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Speaker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1257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CFA28-7453-A949-AD66-9D3FB5F82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B633C-A225-C64C-B126-FABDAB0D53B3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C2D1149-E58F-D846-A293-178492513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Please complete the session survey in the summit mobile app.</a:t>
            </a:r>
          </a:p>
        </p:txBody>
      </p:sp>
    </p:spTree>
    <p:extLst>
      <p:ext uri="{BB962C8B-B14F-4D97-AF65-F5344CB8AC3E}">
        <p14:creationId xmlns:p14="http://schemas.microsoft.com/office/powerpoint/2010/main" val="1763020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12094" cy="5143499"/>
          </a:xfrm>
          <a:prstGeom prst="rect">
            <a:avLst/>
          </a:prstGeom>
        </p:spPr>
      </p:pic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0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81613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104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n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8BCAC-5E97-DD41-AF52-8F5ECFC735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460078" cy="545741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1" y="719946"/>
            <a:ext cx="8454826" cy="3911321"/>
          </a:xfrm>
        </p:spPr>
        <p:txBody>
          <a:bodyPr lIns="0" tIns="0" rIns="0" bIns="0" anchor="t"/>
          <a:lstStyle>
            <a:lvl1pPr>
              <a:defRPr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9132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12094" cy="5145582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Chapter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06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796DF-1648-2944-89DB-ED9753818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Section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B633C-A225-C64C-B126-FABDAB0D53B3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7385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includes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F2AE1-60BE-674C-9EB8-3013F880C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460078" cy="545741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1" y="1100264"/>
            <a:ext cx="8454826" cy="2647345"/>
          </a:xfrm>
        </p:spPr>
        <p:txBody>
          <a:bodyPr lIns="0" tIns="0" rIns="0" bIns="0" anchor="t"/>
          <a:lstStyle>
            <a:lvl1pPr>
              <a:defRPr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596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58909-404E-D44D-8054-7EC9B6A71D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460078" cy="545741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2041" y="1545908"/>
            <a:ext cx="8454826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9663025-136F-0B4C-85DE-B136B7B49CD7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42041" y="1936451"/>
            <a:ext cx="8454826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2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904A59B-C4E5-5345-AC8C-D7AF57C290B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36789" y="2326994"/>
            <a:ext cx="8460078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3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5ACEB60-D976-DC4C-B4E1-B3804EDFEC2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6788" y="2727217"/>
            <a:ext cx="8460079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4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FC5EE63-2C6B-2245-AA58-D7BEE47DCD5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36788" y="3127440"/>
            <a:ext cx="8460079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5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E57EF52-629D-404B-AE7A-F98ABC8465C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36788" y="3527663"/>
            <a:ext cx="8460079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6</a:t>
            </a:r>
          </a:p>
        </p:txBody>
      </p:sp>
    </p:spTree>
    <p:extLst>
      <p:ext uri="{BB962C8B-B14F-4D97-AF65-F5344CB8AC3E}">
        <p14:creationId xmlns:p14="http://schemas.microsoft.com/office/powerpoint/2010/main" val="302527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14E4F-23CD-4F4C-8167-1C986AF48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460078" cy="545741"/>
          </a:xfrm>
        </p:spPr>
        <p:txBody>
          <a:bodyPr lIns="0"/>
          <a:lstStyle>
            <a:lvl1pPr>
              <a:defRPr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Comparison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3729" y="1641914"/>
            <a:ext cx="4038600" cy="2579617"/>
          </a:xfrm>
        </p:spPr>
        <p:txBody>
          <a:bodyPr lIns="0" tIns="0" rIns="0" bIns="0"/>
          <a:lstStyle>
            <a:lvl1pPr>
              <a:defRPr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3729" y="1161502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563454" y="1641913"/>
            <a:ext cx="4038600" cy="2579617"/>
          </a:xfrm>
        </p:spPr>
        <p:txBody>
          <a:bodyPr lIns="0" tIns="0" rIns="0" bIns="0"/>
          <a:lstStyle>
            <a:lvl1pPr>
              <a:defRPr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66828" y="1161501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472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B0E61-CEFF-6044-97E5-834F5D709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540"/>
            <a:ext cx="9144000" cy="527103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Code Snippet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2" y="1654312"/>
            <a:ext cx="8200050" cy="2579617"/>
          </a:xfrm>
        </p:spPr>
        <p:txBody>
          <a:bodyPr lIns="0" tIns="0" rIns="0" bIns="0"/>
          <a:lstStyle>
            <a:lvl1pPr>
              <a:defRPr baseline="0">
                <a:solidFill>
                  <a:srgbClr val="FFFFFF"/>
                </a:solidFill>
                <a:latin typeface="Lucida Console" panose="020B0609040504020204" pitchFamily="49" charset="0"/>
                <a:cs typeface="Lucida Sans Unicode" panose="020B0602030504020204" pitchFamily="34" charset="0"/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2041" y="1161502"/>
            <a:ext cx="8200051" cy="380863"/>
          </a:xfrm>
        </p:spPr>
        <p:txBody>
          <a:bodyPr lIns="0"/>
          <a:lstStyle>
            <a:lvl1pPr>
              <a:defRPr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Sample code: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473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18AB6-47BB-9A4F-A2E7-7AA663C0BC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Three Column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36789" y="1802021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36789" y="1182591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59799" y="1813583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263041" y="1182591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2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00974" y="1802021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89293" y="1182591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44B18-D128-FA49-A4AD-4B020D96EC8B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134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69332"/>
            <a:ext cx="8205304" cy="802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14" r:id="rId2"/>
    <p:sldLayoutId id="2147483695" r:id="rId3"/>
    <p:sldLayoutId id="2147483703" r:id="rId4"/>
    <p:sldLayoutId id="2147483704" r:id="rId5"/>
    <p:sldLayoutId id="2147483710" r:id="rId6"/>
    <p:sldLayoutId id="2147483705" r:id="rId7"/>
    <p:sldLayoutId id="2147483711" r:id="rId8"/>
    <p:sldLayoutId id="2147483706" r:id="rId9"/>
    <p:sldLayoutId id="2147483712" r:id="rId10"/>
    <p:sldLayoutId id="2147483707" r:id="rId11"/>
    <p:sldLayoutId id="2147483708" r:id="rId12"/>
    <p:sldLayoutId id="2147483713" r:id="rId13"/>
    <p:sldLayoutId id="2147483709" r:id="rId14"/>
    <p:sldLayoutId id="2147483694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Elgin Lam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Technical Account Manager, Amazon Web Services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Building an API Gateway</a:t>
            </a:r>
          </a:p>
          <a:p>
            <a:r>
              <a:rPr lang="en-AU" dirty="0"/>
              <a:t>Custom Authoriser in .NET Core</a:t>
            </a:r>
          </a:p>
        </p:txBody>
      </p:sp>
    </p:spTree>
    <p:extLst>
      <p:ext uri="{BB962C8B-B14F-4D97-AF65-F5344CB8AC3E}">
        <p14:creationId xmlns:p14="http://schemas.microsoft.com/office/powerpoint/2010/main" val="189221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5CE8A5-B7BD-824D-B85C-2E69880934C9}"/>
              </a:ext>
            </a:extLst>
          </p:cNvPr>
          <p:cNvSpPr txBox="1">
            <a:spLocks/>
          </p:cNvSpPr>
          <p:nvPr/>
        </p:nvSpPr>
        <p:spPr>
          <a:xfrm>
            <a:off x="368300" y="1613225"/>
            <a:ext cx="8737600" cy="1928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3200" b="1" i="0" kern="120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defRPr sz="3200" b="1"/>
            </a:pPr>
            <a:endParaRPr lang="en-US" sz="2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B58A367-FFB5-3E48-AA5D-0DD818DDE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900" y="1460500"/>
            <a:ext cx="8737600" cy="1928813"/>
          </a:xfrm>
        </p:spPr>
        <p:txBody>
          <a:bodyPr/>
          <a:lstStyle/>
          <a:p>
            <a:pPr>
              <a:spcBef>
                <a:spcPts val="700"/>
              </a:spcBef>
              <a:defRPr sz="3200" b="1"/>
            </a:pPr>
            <a:r>
              <a:rPr lang="en-US" sz="2800" dirty="0"/>
              <a:t>Want to Know More?</a:t>
            </a:r>
          </a:p>
          <a:p>
            <a:pPr>
              <a:spcBef>
                <a:spcPts val="700"/>
              </a:spcBef>
              <a:defRPr sz="3200" b="1"/>
            </a:pPr>
            <a:endParaRPr lang="en-US" sz="2800" dirty="0"/>
          </a:p>
          <a:p>
            <a:pPr>
              <a:spcBef>
                <a:spcPts val="700"/>
              </a:spcBef>
              <a:defRPr sz="3200" b="1"/>
            </a:pPr>
            <a:r>
              <a:rPr lang="en-US" sz="2800" dirty="0"/>
              <a:t>Talk to an AWS Team Member</a:t>
            </a:r>
          </a:p>
        </p:txBody>
      </p:sp>
    </p:spTree>
    <p:extLst>
      <p:ext uri="{BB962C8B-B14F-4D97-AF65-F5344CB8AC3E}">
        <p14:creationId xmlns:p14="http://schemas.microsoft.com/office/powerpoint/2010/main" val="196259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33F-089B-894B-8C2B-2FFB4B69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Recipes Website Architecture -</a:t>
            </a:r>
            <a:r>
              <a:rPr lang="en-US" sz="2400" b="0" dirty="0"/>
              <a:t> </a:t>
            </a:r>
            <a:r>
              <a:rPr lang="en-US" sz="1800" b="0" dirty="0"/>
              <a:t>http://grandmas-recipes.info</a:t>
            </a:r>
            <a:endParaRPr lang="en-US" sz="2000" b="0" dirty="0"/>
          </a:p>
        </p:txBody>
      </p:sp>
      <p:sp>
        <p:nvSpPr>
          <p:cNvPr id="4" name="Rounded Rectangle 15">
            <a:extLst>
              <a:ext uri="{FF2B5EF4-FFF2-40B4-BE49-F238E27FC236}">
                <a16:creationId xmlns:a16="http://schemas.microsoft.com/office/drawing/2014/main" id="{AA3A3EEF-54AF-43A6-A023-95FF2F6DB55E}"/>
              </a:ext>
            </a:extLst>
          </p:cNvPr>
          <p:cNvSpPr/>
          <p:nvPr/>
        </p:nvSpPr>
        <p:spPr>
          <a:xfrm>
            <a:off x="2600816" y="1033152"/>
            <a:ext cx="5806914" cy="335106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303F5A92-BA68-4F5D-845A-A93E610008AB}"/>
              </a:ext>
            </a:extLst>
          </p:cNvPr>
          <p:cNvSpPr/>
          <p:nvPr/>
        </p:nvSpPr>
        <p:spPr>
          <a:xfrm>
            <a:off x="4960853" y="1592939"/>
            <a:ext cx="3124909" cy="212457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EA720-6E28-47A0-92E1-867311A6E806}"/>
              </a:ext>
            </a:extLst>
          </p:cNvPr>
          <p:cNvSpPr txBox="1"/>
          <p:nvPr/>
        </p:nvSpPr>
        <p:spPr>
          <a:xfrm>
            <a:off x="5398532" y="2774571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Lambda function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FE8F8-94F3-4B5B-9875-BB4915D0C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86" y="2097799"/>
            <a:ext cx="543639" cy="564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93144-C347-49A6-9EAF-54127D7B9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63" y="2133424"/>
            <a:ext cx="512376" cy="550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054D7-B940-4735-A98C-EE37780A7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27" y="2067458"/>
            <a:ext cx="521366" cy="625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19361-4C14-495A-81D6-609F3BCE5383}"/>
              </a:ext>
            </a:extLst>
          </p:cNvPr>
          <p:cNvSpPr txBox="1"/>
          <p:nvPr/>
        </p:nvSpPr>
        <p:spPr>
          <a:xfrm>
            <a:off x="3277434" y="2696755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Amazon API Gateway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62CCC-3183-437E-9FB2-A396908F109F}"/>
              </a:ext>
            </a:extLst>
          </p:cNvPr>
          <p:cNvSpPr txBox="1"/>
          <p:nvPr/>
        </p:nvSpPr>
        <p:spPr>
          <a:xfrm>
            <a:off x="6874777" y="2774571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RDS Instance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38F384-1A92-41DD-AABA-144D1F590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93" y="1354179"/>
            <a:ext cx="731520" cy="477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7625C0-7CA4-4258-881C-006DEF621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5" y="2014518"/>
            <a:ext cx="731520" cy="731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F68B1A-3747-4D2E-9B1D-EED0C72AB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82" y="889712"/>
            <a:ext cx="731520" cy="477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4B4D0-6493-4CDE-B922-63D3A14B933F}"/>
              </a:ext>
            </a:extLst>
          </p:cNvPr>
          <p:cNvSpPr txBox="1"/>
          <p:nvPr/>
        </p:nvSpPr>
        <p:spPr>
          <a:xfrm>
            <a:off x="570189" y="2833914"/>
            <a:ext cx="894752" cy="31145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Client Web Browser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D79B74-10D3-4307-9418-C3054321C4BA}"/>
              </a:ext>
            </a:extLst>
          </p:cNvPr>
          <p:cNvCxnSpPr>
            <a:cxnSpLocks/>
          </p:cNvCxnSpPr>
          <p:nvPr/>
        </p:nvCxnSpPr>
        <p:spPr>
          <a:xfrm>
            <a:off x="1464941" y="2256312"/>
            <a:ext cx="191833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036533-B61D-4C7C-BDFD-609D6F008E8E}"/>
              </a:ext>
            </a:extLst>
          </p:cNvPr>
          <p:cNvCxnSpPr>
            <a:cxnSpLocks/>
          </p:cNvCxnSpPr>
          <p:nvPr/>
        </p:nvCxnSpPr>
        <p:spPr>
          <a:xfrm flipV="1">
            <a:off x="4196080" y="2396837"/>
            <a:ext cx="1202452" cy="117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BDCB75-D718-4310-B53B-6876FB57E3B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035079" y="2408589"/>
            <a:ext cx="9017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F6D51D-5AD4-47FB-A66F-BB2922B1A9DB}"/>
              </a:ext>
            </a:extLst>
          </p:cNvPr>
          <p:cNvCxnSpPr>
            <a:cxnSpLocks/>
          </p:cNvCxnSpPr>
          <p:nvPr/>
        </p:nvCxnSpPr>
        <p:spPr>
          <a:xfrm flipH="1">
            <a:off x="1464942" y="2496457"/>
            <a:ext cx="191833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212D10-0EAB-4729-A313-7FA23DC90D24}"/>
              </a:ext>
            </a:extLst>
          </p:cNvPr>
          <p:cNvSpPr txBox="1"/>
          <p:nvPr/>
        </p:nvSpPr>
        <p:spPr>
          <a:xfrm>
            <a:off x="1798319" y="1930400"/>
            <a:ext cx="118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F36683-3E95-44E7-952A-6DB6671A9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3246003"/>
            <a:ext cx="602213" cy="6245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3CFC9-B7D9-4512-A78D-B0B61DE7CA99}"/>
              </a:ext>
            </a:extLst>
          </p:cNvPr>
          <p:cNvSpPr txBox="1"/>
          <p:nvPr/>
        </p:nvSpPr>
        <p:spPr>
          <a:xfrm>
            <a:off x="3237010" y="3893921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Single Page Application on S3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AB3AF83-D820-4B26-A00A-6581383460DB}"/>
              </a:ext>
            </a:extLst>
          </p:cNvPr>
          <p:cNvCxnSpPr>
            <a:stCxn id="15" idx="2"/>
            <a:endCxn id="22" idx="1"/>
          </p:cNvCxnSpPr>
          <p:nvPr/>
        </p:nvCxnSpPr>
        <p:spPr>
          <a:xfrm rot="16200000" flipH="1">
            <a:off x="1993977" y="2168958"/>
            <a:ext cx="412890" cy="2365715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33F-089B-894B-8C2B-2FFB4B69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252B1A-61E3-43D4-87FF-FD1BA06AD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1"/>
          <a:stretch/>
        </p:blipFill>
        <p:spPr>
          <a:xfrm>
            <a:off x="2076320" y="782320"/>
            <a:ext cx="4981016" cy="37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1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33F-089B-894B-8C2B-2FFB4B69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Secured Recipes Website Architecture</a:t>
            </a:r>
          </a:p>
        </p:txBody>
      </p:sp>
      <p:sp>
        <p:nvSpPr>
          <p:cNvPr id="21" name="Rounded Rectangle 15">
            <a:extLst>
              <a:ext uri="{FF2B5EF4-FFF2-40B4-BE49-F238E27FC236}">
                <a16:creationId xmlns:a16="http://schemas.microsoft.com/office/drawing/2014/main" id="{0861CCCA-ECC6-4857-B7D5-F6ACC0D133FB}"/>
              </a:ext>
            </a:extLst>
          </p:cNvPr>
          <p:cNvSpPr/>
          <p:nvPr/>
        </p:nvSpPr>
        <p:spPr>
          <a:xfrm>
            <a:off x="1830701" y="719946"/>
            <a:ext cx="6577030" cy="4024774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68B30B1B-A08F-4D59-BAD3-0D3348F365C4}"/>
              </a:ext>
            </a:extLst>
          </p:cNvPr>
          <p:cNvSpPr/>
          <p:nvPr/>
        </p:nvSpPr>
        <p:spPr>
          <a:xfrm>
            <a:off x="4960853" y="1592939"/>
            <a:ext cx="3124909" cy="212457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1294B0-C804-4551-9947-6C9DECDD4C6C}"/>
              </a:ext>
            </a:extLst>
          </p:cNvPr>
          <p:cNvSpPr txBox="1"/>
          <p:nvPr/>
        </p:nvSpPr>
        <p:spPr>
          <a:xfrm>
            <a:off x="5398532" y="2774571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Lambda function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9CFD89-DB61-4CD2-BCC6-340CFA099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86" y="2097799"/>
            <a:ext cx="543639" cy="5649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049C9D-AD8D-4A84-BD20-03AD020AA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63" y="2133424"/>
            <a:ext cx="512376" cy="5503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5F99ED-C29C-4C7C-A13D-B84F4CD6E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27" y="2067458"/>
            <a:ext cx="521366" cy="6256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962BA5-F458-4799-8EA4-081559CC720E}"/>
              </a:ext>
            </a:extLst>
          </p:cNvPr>
          <p:cNvSpPr txBox="1"/>
          <p:nvPr/>
        </p:nvSpPr>
        <p:spPr>
          <a:xfrm>
            <a:off x="3277434" y="2696755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Recipe Endpoint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CA9513-7EE1-46FA-8C80-0CD3136A5309}"/>
              </a:ext>
            </a:extLst>
          </p:cNvPr>
          <p:cNvSpPr txBox="1"/>
          <p:nvPr/>
        </p:nvSpPr>
        <p:spPr>
          <a:xfrm>
            <a:off x="6874777" y="2774571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RDS Instance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0E028C4-C0C1-4B2F-B59D-D0078F820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93" y="1354179"/>
            <a:ext cx="731520" cy="477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8EC9B07-13AC-4B08-9AE7-AD8724981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5" y="2014518"/>
            <a:ext cx="731520" cy="7315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023966-853E-44B4-BABD-82EB92ACC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90" y="581335"/>
            <a:ext cx="731520" cy="477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2308CCB-F48B-486A-8357-14E388C217E6}"/>
              </a:ext>
            </a:extLst>
          </p:cNvPr>
          <p:cNvSpPr txBox="1"/>
          <p:nvPr/>
        </p:nvSpPr>
        <p:spPr>
          <a:xfrm>
            <a:off x="570189" y="2833915"/>
            <a:ext cx="894752" cy="382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Client Web Browser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4C5359-3F4E-4A07-AE48-43BE61AC56EF}"/>
              </a:ext>
            </a:extLst>
          </p:cNvPr>
          <p:cNvCxnSpPr>
            <a:cxnSpLocks/>
          </p:cNvCxnSpPr>
          <p:nvPr/>
        </p:nvCxnSpPr>
        <p:spPr>
          <a:xfrm>
            <a:off x="1464941" y="2256312"/>
            <a:ext cx="191833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345E06-5530-441C-AEF7-3F863EA6D8AA}"/>
              </a:ext>
            </a:extLst>
          </p:cNvPr>
          <p:cNvCxnSpPr>
            <a:cxnSpLocks/>
          </p:cNvCxnSpPr>
          <p:nvPr/>
        </p:nvCxnSpPr>
        <p:spPr>
          <a:xfrm flipV="1">
            <a:off x="4196080" y="2396837"/>
            <a:ext cx="1202452" cy="117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283557-1D0F-4E5C-A273-21D2C4FA309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035079" y="2408589"/>
            <a:ext cx="9017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D38BD4-7F95-4A4C-8609-192D099BF2FA}"/>
              </a:ext>
            </a:extLst>
          </p:cNvPr>
          <p:cNvCxnSpPr>
            <a:cxnSpLocks/>
          </p:cNvCxnSpPr>
          <p:nvPr/>
        </p:nvCxnSpPr>
        <p:spPr>
          <a:xfrm flipH="1">
            <a:off x="1464942" y="2496457"/>
            <a:ext cx="191833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2B91241-3BB5-4178-A9C5-A7575775D38F}"/>
              </a:ext>
            </a:extLst>
          </p:cNvPr>
          <p:cNvSpPr txBox="1"/>
          <p:nvPr/>
        </p:nvSpPr>
        <p:spPr>
          <a:xfrm>
            <a:off x="2233713" y="1794588"/>
            <a:ext cx="123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Token in Header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7E58116-A2BE-4D4B-A16F-65E910162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32" y="3582178"/>
            <a:ext cx="544781" cy="65373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A49D08-EC46-447A-B6BC-9C008E973015}"/>
              </a:ext>
            </a:extLst>
          </p:cNvPr>
          <p:cNvSpPr txBox="1"/>
          <p:nvPr/>
        </p:nvSpPr>
        <p:spPr>
          <a:xfrm>
            <a:off x="3295519" y="4263102"/>
            <a:ext cx="82500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Custom Authorizer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24F64E-93EF-45EE-9712-742DF4589B86}"/>
              </a:ext>
            </a:extLst>
          </p:cNvPr>
          <p:cNvCxnSpPr/>
          <p:nvPr/>
        </p:nvCxnSpPr>
        <p:spPr>
          <a:xfrm>
            <a:off x="3596640" y="3048891"/>
            <a:ext cx="0" cy="456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DF0F735-AAF1-4BD3-ADD1-9E04B7BA6D5F}"/>
              </a:ext>
            </a:extLst>
          </p:cNvPr>
          <p:cNvCxnSpPr/>
          <p:nvPr/>
        </p:nvCxnSpPr>
        <p:spPr>
          <a:xfrm flipV="1">
            <a:off x="3789680" y="3048891"/>
            <a:ext cx="0" cy="456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13150FA-4F08-409B-92FE-E3375FC78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47" y="972279"/>
            <a:ext cx="521366" cy="6256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A4E7FA-B49B-4EEB-8C15-F39CD327E76F}"/>
              </a:ext>
            </a:extLst>
          </p:cNvPr>
          <p:cNvSpPr txBox="1"/>
          <p:nvPr/>
        </p:nvSpPr>
        <p:spPr>
          <a:xfrm>
            <a:off x="3295884" y="1638956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Token Endpoint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C8786E0-00E4-4C8D-8D04-CFF1CC008644}"/>
              </a:ext>
            </a:extLst>
          </p:cNvPr>
          <p:cNvCxnSpPr>
            <a:stCxn id="30" idx="0"/>
          </p:cNvCxnSpPr>
          <p:nvPr/>
        </p:nvCxnSpPr>
        <p:spPr>
          <a:xfrm rot="5400000" flipH="1" flipV="1">
            <a:off x="1941340" y="496811"/>
            <a:ext cx="593932" cy="244148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86B9306-993A-408A-BFE5-2E71F70FE4EF}"/>
              </a:ext>
            </a:extLst>
          </p:cNvPr>
          <p:cNvSpPr txBox="1"/>
          <p:nvPr/>
        </p:nvSpPr>
        <p:spPr>
          <a:xfrm>
            <a:off x="2016579" y="1140156"/>
            <a:ext cx="1398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Get JWT Token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83FDE9-6A1B-4E06-A414-2C7E5C85F45C}"/>
              </a:ext>
            </a:extLst>
          </p:cNvPr>
          <p:cNvSpPr txBox="1"/>
          <p:nvPr/>
        </p:nvSpPr>
        <p:spPr>
          <a:xfrm>
            <a:off x="4041470" y="3686656"/>
            <a:ext cx="119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Token Validation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8B47021-6D1E-4BAD-AF15-3E3BC6C881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64" y="3155356"/>
            <a:ext cx="602213" cy="62451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0BF202D-B98B-48FE-846B-549C4607038B}"/>
              </a:ext>
            </a:extLst>
          </p:cNvPr>
          <p:cNvSpPr txBox="1"/>
          <p:nvPr/>
        </p:nvSpPr>
        <p:spPr>
          <a:xfrm>
            <a:off x="2149486" y="3907697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Single Page Application on S3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4D8E01C-8C8A-4D02-904D-35C9167E031D}"/>
              </a:ext>
            </a:extLst>
          </p:cNvPr>
          <p:cNvCxnSpPr>
            <a:stCxn id="32" idx="2"/>
            <a:endCxn id="48" idx="1"/>
          </p:cNvCxnSpPr>
          <p:nvPr/>
        </p:nvCxnSpPr>
        <p:spPr>
          <a:xfrm rot="16200000" flipH="1">
            <a:off x="1532372" y="2701921"/>
            <a:ext cx="250885" cy="1280499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6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7" grpId="0"/>
      <p:bldP spid="28" grpId="0"/>
      <p:bldP spid="37" grpId="0"/>
      <p:bldP spid="39" grpId="0"/>
      <p:bldP spid="44" grpId="0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F9B2-A9CB-1546-9DE3-B21D0F0D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Ingredients in the Recipe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69DC5-C6CE-1549-93BC-0FFFD2BB977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36789" y="898417"/>
            <a:ext cx="8460079" cy="346131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Visual Studio 2013, 2015 &amp; 2017 on Windows</a:t>
            </a:r>
          </a:p>
          <a:p>
            <a:pPr marL="342900" indent="-342900">
              <a:buFontTx/>
              <a:buChar char="-"/>
            </a:pPr>
            <a:r>
              <a:rPr lang="en-US" dirty="0"/>
              <a:t>AWS Toolkit for .NET</a:t>
            </a:r>
          </a:p>
          <a:p>
            <a:pPr marL="342900" indent="-342900">
              <a:buFontTx/>
              <a:buChar char="-"/>
            </a:pPr>
            <a:r>
              <a:rPr lang="en-US" dirty="0"/>
              <a:t>CORS Configuration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NuGet package: </a:t>
            </a:r>
            <a:r>
              <a:rPr lang="en-US" dirty="0" err="1"/>
              <a:t>Amazon.Lambda.APIGatewayEvents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References for JWT </a:t>
            </a:r>
            <a:r>
              <a:rPr lang="en-US" dirty="0" err="1"/>
              <a:t>Auth</a:t>
            </a:r>
            <a:r>
              <a:rPr lang="en-US" dirty="0"/>
              <a:t>: </a:t>
            </a:r>
          </a:p>
          <a:p>
            <a:pPr marL="1085850" lvl="1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Microsoft.IdentityModel.Tokens.dll</a:t>
            </a:r>
          </a:p>
          <a:p>
            <a:pPr marL="1085850" lvl="1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Microsoft.IdentityModel.Logging</a:t>
            </a:r>
            <a:r>
              <a:rPr lang="en-US" dirty="0">
                <a:solidFill>
                  <a:schemeClr val="bg1"/>
                </a:solidFill>
              </a:rPr>
              <a:t>*</a:t>
            </a:r>
          </a:p>
          <a:p>
            <a:pPr marL="1085850" lvl="1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System.IdentityModel.Tokens.Jwt.dll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00445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stom Authoriser in .NET">
            <a:hlinkClick r:id="" action="ppaction://media"/>
            <a:extLst>
              <a:ext uri="{FF2B5EF4-FFF2-40B4-BE49-F238E27FC236}">
                <a16:creationId xmlns:a16="http://schemas.microsoft.com/office/drawing/2014/main" id="{5DCF9257-E351-4719-B0CA-26E7198C8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60" y="151526"/>
            <a:ext cx="9075840" cy="48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1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4084-22A3-1D43-9201-96598ECE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40" y="2479"/>
            <a:ext cx="8205304" cy="545741"/>
          </a:xfrm>
        </p:spPr>
        <p:txBody>
          <a:bodyPr/>
          <a:lstStyle/>
          <a:p>
            <a:r>
              <a:rPr lang="en-US" dirty="0"/>
              <a:t>Validating a Token in </a:t>
            </a:r>
            <a:r>
              <a:rPr lang="en-US"/>
              <a:t>a Custom Authorizer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E1560-E41D-4130-A97C-C05BBF923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0" y="532378"/>
            <a:ext cx="8572500" cy="42568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F7AE67-C8D3-4A5B-A6BA-4D5715A19274}"/>
              </a:ext>
            </a:extLst>
          </p:cNvPr>
          <p:cNvCxnSpPr/>
          <p:nvPr/>
        </p:nvCxnSpPr>
        <p:spPr>
          <a:xfrm flipH="1">
            <a:off x="2571749" y="1216479"/>
            <a:ext cx="112667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25DCBC-B094-4AD8-8688-E64FC95B3D0A}"/>
              </a:ext>
            </a:extLst>
          </p:cNvPr>
          <p:cNvCxnSpPr/>
          <p:nvPr/>
        </p:nvCxnSpPr>
        <p:spPr>
          <a:xfrm flipH="1">
            <a:off x="3445328" y="1801586"/>
            <a:ext cx="112667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31221D-9F09-4B2B-8F9E-607D6ECEAE4F}"/>
              </a:ext>
            </a:extLst>
          </p:cNvPr>
          <p:cNvCxnSpPr/>
          <p:nvPr/>
        </p:nvCxnSpPr>
        <p:spPr>
          <a:xfrm flipH="1">
            <a:off x="5034641" y="4691743"/>
            <a:ext cx="112667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DAC70E-AD99-41C8-AA71-A1C78E4CBCDE}"/>
              </a:ext>
            </a:extLst>
          </p:cNvPr>
          <p:cNvSpPr txBox="1"/>
          <p:nvPr/>
        </p:nvSpPr>
        <p:spPr>
          <a:xfrm>
            <a:off x="3695758" y="10318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96A3A-4CD0-4A1C-B457-2B4907B647FE}"/>
              </a:ext>
            </a:extLst>
          </p:cNvPr>
          <p:cNvSpPr txBox="1"/>
          <p:nvPr/>
        </p:nvSpPr>
        <p:spPr>
          <a:xfrm>
            <a:off x="4559780" y="16169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4A41DC-E15E-4DD5-ABD9-24C265C3192C}"/>
              </a:ext>
            </a:extLst>
          </p:cNvPr>
          <p:cNvSpPr txBox="1"/>
          <p:nvPr/>
        </p:nvSpPr>
        <p:spPr>
          <a:xfrm>
            <a:off x="6161313" y="45070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4143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33F-089B-894B-8C2B-2FFB4B69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2" name="Content Placeholder 5">
            <a:extLst>
              <a:ext uri="{FF2B5EF4-FFF2-40B4-BE49-F238E27FC236}">
                <a16:creationId xmlns:a16="http://schemas.microsoft.com/office/drawing/2014/main" id="{705D5FA5-F05F-4A84-88E8-21374C97B9E6}"/>
              </a:ext>
            </a:extLst>
          </p:cNvPr>
          <p:cNvSpPr txBox="1">
            <a:spLocks/>
          </p:cNvSpPr>
          <p:nvPr/>
        </p:nvSpPr>
        <p:spPr>
          <a:xfrm>
            <a:off x="336789" y="898416"/>
            <a:ext cx="8460079" cy="381237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Microsoft .NET is a first class citizen on AWS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The AWS Toolkit for Visual Studio simplifies deployment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Amazon.Lambda.* NuGet packages provide POCOs for .NET Lambda development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Use an </a:t>
            </a:r>
            <a:r>
              <a:rPr lang="en-US" dirty="0" err="1">
                <a:solidFill>
                  <a:schemeClr val="bg1"/>
                </a:solidFill>
              </a:rPr>
              <a:t>authorisation</a:t>
            </a:r>
            <a:r>
              <a:rPr lang="en-US" dirty="0">
                <a:solidFill>
                  <a:schemeClr val="bg1"/>
                </a:solidFill>
              </a:rPr>
              <a:t> strategy that suits your needs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Use a tool like Postman to test that your authorization is working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DeckTemplate-AW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2449</TotalTime>
  <Words>212</Words>
  <Application>Microsoft Office PowerPoint</Application>
  <PresentationFormat>On-screen Show (16:9)</PresentationFormat>
  <Paragraphs>49</Paragraphs>
  <Slides>10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Amazon Ember</vt:lpstr>
      <vt:lpstr>Amazon Ember Light</vt:lpstr>
      <vt:lpstr>Arial</vt:lpstr>
      <vt:lpstr>Calibri</vt:lpstr>
      <vt:lpstr>Lucida Console</vt:lpstr>
      <vt:lpstr>Lucida Sans Unicode</vt:lpstr>
      <vt:lpstr>DeckTemplate-AWS</vt:lpstr>
      <vt:lpstr>PowerPoint Presentation</vt:lpstr>
      <vt:lpstr>Recipes Website Architecture - http://grandmas-recipes.info</vt:lpstr>
      <vt:lpstr>The Problem</vt:lpstr>
      <vt:lpstr>Secured Recipes Website Architecture</vt:lpstr>
      <vt:lpstr>Key Ingredients in the Recipe</vt:lpstr>
      <vt:lpstr>PowerPoint Presentation</vt:lpstr>
      <vt:lpstr>PowerPoint Presentation</vt:lpstr>
      <vt:lpstr>Validating a Token in a Custom Authorizer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Elgin Lam</cp:lastModifiedBy>
  <cp:revision>167</cp:revision>
  <dcterms:created xsi:type="dcterms:W3CDTF">2015-11-23T23:45:57Z</dcterms:created>
  <dcterms:modified xsi:type="dcterms:W3CDTF">2018-04-10T11:59:14Z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